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81"/>
  </p:normalViewPr>
  <p:slideViewPr>
    <p:cSldViewPr snapToGrid="0">
      <p:cViewPr varScale="1">
        <p:scale>
          <a:sx n="58" d="100"/>
          <a:sy n="58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2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340821" y="12798806"/>
            <a:ext cx="600457" cy="673101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Две медузы на розовом фоне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Две медузы соприкасаются на тёмно-синем фоне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Две медузы на синем фоне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Две медузы соприкасаются на тёмно-синем фон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Две медузы соприкасаются на тёмно-синем фон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23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Две медузы на синем фоне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Две медузы на розовом фоне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2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рограмна система для моніторингу та управління криптовалютними активами на iOS-пристроях"/>
          <p:cNvSpPr txBox="1">
            <a:spLocks noGrp="1"/>
          </p:cNvSpPr>
          <p:nvPr>
            <p:ph type="ctrTitle"/>
          </p:nvPr>
        </p:nvSpPr>
        <p:spPr>
          <a:xfrm>
            <a:off x="1270000" y="3557878"/>
            <a:ext cx="21844000" cy="3879454"/>
          </a:xfrm>
          <a:prstGeom prst="rect">
            <a:avLst/>
          </a:prstGeom>
        </p:spPr>
        <p:txBody>
          <a:bodyPr/>
          <a:lstStyle>
            <a:lvl1pPr defTabSz="1633687">
              <a:defRPr sz="7772" spc="-233"/>
            </a:lvl1pPr>
          </a:lstStyle>
          <a:p>
            <a:r>
              <a:t>Програмна система для моніторингу та управління криптовалютними активами на iOS-пристроях</a:t>
            </a:r>
          </a:p>
        </p:txBody>
      </p:sp>
      <p:sp>
        <p:nvSpPr>
          <p:cNvPr id="152" name="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2025</a:t>
            </a:r>
          </a:p>
        </p:txBody>
      </p:sp>
      <p:sp>
        <p:nvSpPr>
          <p:cNvPr id="153" name="Міністерство освіти і науки України…"/>
          <p:cNvSpPr txBox="1">
            <a:spLocks noGrp="1"/>
          </p:cNvSpPr>
          <p:nvPr>
            <p:ph type="subTitle" sz="quarter" idx="1"/>
          </p:nvPr>
        </p:nvSpPr>
        <p:spPr>
          <a:xfrm>
            <a:off x="1138960" y="183661"/>
            <a:ext cx="22106080" cy="1862511"/>
          </a:xfrm>
          <a:prstGeom prst="rect">
            <a:avLst/>
          </a:prstGeom>
        </p:spPr>
        <p:txBody>
          <a:bodyPr/>
          <a:lstStyle/>
          <a:p>
            <a:pPr defTabSz="457200">
              <a:defRPr sz="4300">
                <a:latin typeface="+mn-lt"/>
                <a:ea typeface="+mn-ea"/>
                <a:cs typeface="+mn-cs"/>
                <a:sym typeface="Avenir Next Demi Bold"/>
              </a:defRPr>
            </a:pPr>
            <a:r>
              <a:t>Міністерство освіти і науки України</a:t>
            </a:r>
          </a:p>
          <a:p>
            <a:pPr defTabSz="457200">
              <a:defRPr sz="4300">
                <a:latin typeface="+mn-lt"/>
                <a:ea typeface="+mn-ea"/>
                <a:cs typeface="+mn-cs"/>
                <a:sym typeface="Avenir Next Demi Bold"/>
              </a:defRPr>
            </a:pPr>
            <a:r>
              <a:t>Харківський національний університет радіоелектроніки</a:t>
            </a:r>
            <a:endParaRPr sz="1466"/>
          </a:p>
        </p:txBody>
      </p:sp>
      <p:sp>
        <p:nvSpPr>
          <p:cNvPr id="154" name="Кваліфікаційна робота бакалавра"/>
          <p:cNvSpPr txBox="1"/>
          <p:nvPr/>
        </p:nvSpPr>
        <p:spPr>
          <a:xfrm>
            <a:off x="1138960" y="2075172"/>
            <a:ext cx="22106080" cy="186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457200">
              <a:defRPr sz="43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t>Кваліфікаційна робота бакалавра</a:t>
            </a:r>
            <a:endParaRPr sz="1466"/>
          </a:p>
        </p:txBody>
      </p:sp>
      <p:sp>
        <p:nvSpPr>
          <p:cNvPr id="155" name="Виконав:…"/>
          <p:cNvSpPr txBox="1"/>
          <p:nvPr/>
        </p:nvSpPr>
        <p:spPr>
          <a:xfrm>
            <a:off x="3406173" y="8253045"/>
            <a:ext cx="5845196" cy="3576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Виконав:</a:t>
            </a:r>
          </a:p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Ст. Гр. ПЗПІ-21-4</a:t>
            </a:r>
          </a:p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Бондар М.С.</a:t>
            </a:r>
          </a:p>
        </p:txBody>
      </p:sp>
      <p:sp>
        <p:nvSpPr>
          <p:cNvPr id="156" name="Керівник:…"/>
          <p:cNvSpPr txBox="1"/>
          <p:nvPr/>
        </p:nvSpPr>
        <p:spPr>
          <a:xfrm>
            <a:off x="15905377" y="8253045"/>
            <a:ext cx="5845196" cy="3576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Керівник:</a:t>
            </a:r>
          </a:p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доц. кафедри ПІ</a:t>
            </a:r>
          </a:p>
          <a:p>
            <a:pPr algn="l" defTabSz="443484">
              <a:defRPr sz="5044">
                <a:latin typeface="+mn-lt"/>
                <a:ea typeface="+mn-ea"/>
                <a:cs typeface="+mn-cs"/>
                <a:sym typeface="Avenir Next Demi Bold"/>
              </a:defRPr>
            </a:pPr>
            <a:r>
              <a:t>Побіженко І.О.</a:t>
            </a:r>
          </a:p>
        </p:txBody>
      </p:sp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595710" y="12875006"/>
            <a:ext cx="357379" cy="6731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Приклад реалізації зміни проценту за доб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Приклад реалізації зміни проценту за добу</a:t>
            </a:r>
          </a:p>
        </p:txBody>
      </p:sp>
      <p:pic>
        <p:nvPicPr>
          <p:cNvPr id="209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231" y="3606800"/>
            <a:ext cx="7266125" cy="750832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475956"/>
            <a:ext cx="13374938" cy="322128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11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464519" y="12925806"/>
            <a:ext cx="55626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Інтерфейс користувача"/>
          <p:cNvSpPr txBox="1">
            <a:spLocks noGrp="1"/>
          </p:cNvSpPr>
          <p:nvPr>
            <p:ph type="title"/>
          </p:nvPr>
        </p:nvSpPr>
        <p:spPr>
          <a:xfrm>
            <a:off x="1270000" y="3302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Інтерфейс користувача </a:t>
            </a:r>
          </a:p>
        </p:txBody>
      </p:sp>
      <p:pic>
        <p:nvPicPr>
          <p:cNvPr id="214" name="Изображение" descr="Изображение"/>
          <p:cNvPicPr>
            <a:picLocks noChangeAspect="1"/>
          </p:cNvPicPr>
          <p:nvPr/>
        </p:nvPicPr>
        <p:blipFill>
          <a:blip r:embed="rId2"/>
          <a:srcRect t="10906"/>
          <a:stretch>
            <a:fillRect/>
          </a:stretch>
        </p:blipFill>
        <p:spPr>
          <a:xfrm>
            <a:off x="509984" y="2323626"/>
            <a:ext cx="5888748" cy="9919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Изображение" descr="Изображение"/>
          <p:cNvPicPr>
            <a:picLocks noChangeAspect="1"/>
          </p:cNvPicPr>
          <p:nvPr/>
        </p:nvPicPr>
        <p:blipFill>
          <a:blip r:embed="rId3"/>
          <a:srcRect t="10736"/>
          <a:stretch>
            <a:fillRect/>
          </a:stretch>
        </p:blipFill>
        <p:spPr>
          <a:xfrm>
            <a:off x="6045158" y="2304675"/>
            <a:ext cx="5888748" cy="993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4"/>
          <a:srcRect t="10572"/>
          <a:stretch>
            <a:fillRect/>
          </a:stretch>
        </p:blipFill>
        <p:spPr>
          <a:xfrm>
            <a:off x="11837371" y="2286519"/>
            <a:ext cx="5888748" cy="995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Изображение" descr="Изображение"/>
          <p:cNvPicPr>
            <a:picLocks noChangeAspect="1"/>
          </p:cNvPicPr>
          <p:nvPr/>
        </p:nvPicPr>
        <p:blipFill>
          <a:blip r:embed="rId5"/>
          <a:srcRect t="10482"/>
          <a:stretch>
            <a:fillRect/>
          </a:stretch>
        </p:blipFill>
        <p:spPr>
          <a:xfrm>
            <a:off x="17985184" y="2276397"/>
            <a:ext cx="5888748" cy="996640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Головний екран"/>
          <p:cNvSpPr txBox="1"/>
          <p:nvPr/>
        </p:nvSpPr>
        <p:spPr>
          <a:xfrm>
            <a:off x="1776526" y="11663598"/>
            <a:ext cx="335574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t>Головний екран</a:t>
            </a:r>
          </a:p>
        </p:txBody>
      </p:sp>
      <p:sp>
        <p:nvSpPr>
          <p:cNvPr id="219" name="Графік монети"/>
          <p:cNvSpPr txBox="1"/>
          <p:nvPr/>
        </p:nvSpPr>
        <p:spPr>
          <a:xfrm>
            <a:off x="7476292" y="11663598"/>
            <a:ext cx="30265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t>Графік монети</a:t>
            </a:r>
          </a:p>
        </p:txBody>
      </p:sp>
      <p:sp>
        <p:nvSpPr>
          <p:cNvPr id="220" name="Портфель"/>
          <p:cNvSpPr txBox="1"/>
          <p:nvPr/>
        </p:nvSpPr>
        <p:spPr>
          <a:xfrm>
            <a:off x="13741757" y="11663598"/>
            <a:ext cx="208005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t>Портфель</a:t>
            </a:r>
          </a:p>
        </p:txBody>
      </p:sp>
      <p:sp>
        <p:nvSpPr>
          <p:cNvPr id="221" name="Додавання нової монети до портфелю"/>
          <p:cNvSpPr txBox="1"/>
          <p:nvPr/>
        </p:nvSpPr>
        <p:spPr>
          <a:xfrm>
            <a:off x="18499970" y="11648719"/>
            <a:ext cx="485925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r>
              <a:t>Додавання нової монети до портфелю</a:t>
            </a:r>
          </a:p>
        </p:txBody>
      </p:sp>
      <p:sp>
        <p:nvSpPr>
          <p:cNvPr id="222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439119" y="12925806"/>
            <a:ext cx="55626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Тестування"/>
          <p:cNvSpPr txBox="1">
            <a:spLocks noGrp="1"/>
          </p:cNvSpPr>
          <p:nvPr>
            <p:ph type="title"/>
          </p:nvPr>
        </p:nvSpPr>
        <p:spPr>
          <a:xfrm>
            <a:off x="1270000" y="4572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Тестування</a:t>
            </a:r>
          </a:p>
        </p:txBody>
      </p:sp>
      <p:pic>
        <p:nvPicPr>
          <p:cNvPr id="225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676859"/>
            <a:ext cx="7156775" cy="10296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0" y="2676859"/>
            <a:ext cx="6949379" cy="1029663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159719" y="12875006"/>
            <a:ext cx="55626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Підсум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Підсумки</a:t>
            </a:r>
          </a:p>
        </p:txBody>
      </p:sp>
      <p:sp>
        <p:nvSpPr>
          <p:cNvPr id="230" name="Корисність отриманих результатів та можливості використання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Корисність отриманих результатів та можливості використання</a:t>
            </a:r>
          </a:p>
        </p:txBody>
      </p:sp>
      <p:sp>
        <p:nvSpPr>
          <p:cNvPr id="231" name="Реалістичність та корисність отриманих результатів ✅:…"/>
          <p:cNvSpPr txBox="1"/>
          <p:nvPr/>
        </p:nvSpPr>
        <p:spPr>
          <a:xfrm>
            <a:off x="1143812" y="3979700"/>
            <a:ext cx="9502433" cy="875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/>
            </a:pPr>
            <a:r>
              <a:t>Реалістичність та корисність отриманих результатів ✅:</a:t>
            </a:r>
          </a:p>
          <a:p>
            <a:pPr algn="l">
              <a:defRPr sz="3400"/>
            </a:pPr>
            <a:endParaRPr/>
          </a:p>
          <a:p>
            <a:pPr marL="337608" indent="-337608" algn="l">
              <a:buClr>
                <a:srgbClr val="000000"/>
              </a:buClr>
              <a:buSzPct val="100000"/>
              <a:buChar char="•"/>
              <a:defRPr sz="3400"/>
            </a:pPr>
            <a:r>
              <a:t>📊 Актуальні дані ринку: Проект відображає реальні курси криптовалют для надійних інвестиційних рішень.</a:t>
            </a:r>
          </a:p>
          <a:p>
            <a:pPr marL="337608" indent="-337608" algn="l">
              <a:buClr>
                <a:srgbClr val="000000"/>
              </a:buClr>
              <a:buSzPct val="100000"/>
              <a:buChar char="•"/>
              <a:defRPr sz="3400"/>
            </a:pPr>
            <a:endParaRPr/>
          </a:p>
          <a:p>
            <a:pPr marL="337608" indent="-337608" algn="l">
              <a:buClr>
                <a:srgbClr val="000000"/>
              </a:buClr>
              <a:buSzPct val="100000"/>
              <a:buChar char="•"/>
              <a:defRPr sz="3400"/>
            </a:pPr>
            <a:r>
              <a:t>💾 Збереження даних: CoreData забезпечує безпечне зберігання портфоліо з доступом навіть офлайн.</a:t>
            </a:r>
          </a:p>
          <a:p>
            <a:pPr marL="337608" indent="-337608" algn="l">
              <a:buClr>
                <a:srgbClr val="000000"/>
              </a:buClr>
              <a:buSzPct val="100000"/>
              <a:buChar char="•"/>
              <a:defRPr sz="3400"/>
            </a:pPr>
            <a:endParaRPr/>
          </a:p>
          <a:p>
            <a:pPr marL="337608" indent="-337608" algn="l">
              <a:buClr>
                <a:srgbClr val="000000"/>
              </a:buClr>
              <a:buSzPct val="100000"/>
              <a:buChar char="•"/>
              <a:defRPr sz="3400"/>
            </a:pPr>
            <a:r>
              <a:t>🎨 Інтуїтивний інтерфейс: Зручний дизайн для простого керування монетами.</a:t>
            </a:r>
          </a:p>
          <a:p>
            <a:pPr algn="l">
              <a:defRPr sz="2900"/>
            </a:pPr>
            <a:endParaRPr/>
          </a:p>
        </p:txBody>
      </p:sp>
      <p:sp>
        <p:nvSpPr>
          <p:cNvPr id="232" name="Можливості використання 🚀:…"/>
          <p:cNvSpPr txBox="1"/>
          <p:nvPr/>
        </p:nvSpPr>
        <p:spPr>
          <a:xfrm>
            <a:off x="13093318" y="4094000"/>
            <a:ext cx="10181322" cy="59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/>
            </a:pPr>
            <a:r>
              <a:t>Можливості використання 🚀:</a:t>
            </a:r>
          </a:p>
          <a:p>
            <a:pPr algn="l">
              <a:defRPr sz="3400"/>
            </a:pPr>
            <a:endParaRPr/>
          </a:p>
          <a:p>
            <a:pPr marL="395816" indent="-395816" algn="l">
              <a:buClr>
                <a:srgbClr val="000000"/>
              </a:buClr>
              <a:buSzPct val="100000"/>
              <a:buChar char="•"/>
              <a:defRPr sz="3400"/>
            </a:pPr>
            <a:r>
              <a:t>💼 Управління портфелем: Відслідковування інвестицій та динаміки вартості.</a:t>
            </a:r>
          </a:p>
          <a:p>
            <a:pPr algn="l">
              <a:defRPr sz="3400"/>
            </a:pPr>
            <a:endParaRPr/>
          </a:p>
          <a:p>
            <a:pPr marL="395816" indent="-395816" algn="l">
              <a:buClr>
                <a:srgbClr val="000000"/>
              </a:buClr>
              <a:buSzPct val="100000"/>
              <a:buChar char="•"/>
              <a:defRPr sz="3400"/>
            </a:pPr>
            <a:r>
              <a:t>🔍 Пошук і фільтрація: Швидкий доступ до інформації про монети.</a:t>
            </a:r>
          </a:p>
          <a:p>
            <a:pPr algn="l">
              <a:defRPr sz="3400"/>
            </a:pPr>
            <a:endParaRPr/>
          </a:p>
          <a:p>
            <a:pPr marL="395816" indent="-395816" algn="l">
              <a:buClr>
                <a:srgbClr val="000000"/>
              </a:buClr>
              <a:buSzPct val="100000"/>
              <a:buChar char="•"/>
              <a:defRPr sz="3400"/>
            </a:pPr>
            <a:r>
              <a:t>📈 Інформаційна підтримка: Статистика ринку для зважених рішень.</a:t>
            </a:r>
          </a:p>
        </p:txBody>
      </p:sp>
      <p:sp>
        <p:nvSpPr>
          <p:cNvPr id="233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159719" y="12875006"/>
            <a:ext cx="55626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🎯 Мета робот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🎯 Мета роботи</a:t>
            </a:r>
          </a:p>
        </p:txBody>
      </p:sp>
      <p:sp>
        <p:nvSpPr>
          <p:cNvPr id="160" name="Створення нативного iOS-застосунку для моніторингу та управління криптовалютними активами, який:…"/>
          <p:cNvSpPr txBox="1">
            <a:spLocks noGrp="1"/>
          </p:cNvSpPr>
          <p:nvPr>
            <p:ph type="body" idx="1"/>
          </p:nvPr>
        </p:nvSpPr>
        <p:spPr>
          <a:xfrm>
            <a:off x="1270000" y="31496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1200"/>
              </a:spcBef>
              <a:buClrTx/>
              <a:buSzTx/>
              <a:buNone/>
            </a:pPr>
            <a:r>
              <a:t>Створення нативного iOS-застосунку для моніторингу та управління криптовалютними активами, який:</a:t>
            </a:r>
          </a:p>
          <a:p>
            <a:pPr marL="457199" indent="-317499" defTabSz="457200">
              <a:spcBef>
                <a:spcPts val="1200"/>
              </a:spcBef>
              <a:buFont typeface="Times Roman"/>
            </a:pPr>
            <a:r>
              <a:t>забезпечує інтуїтивний, зручний та швидкий інтерфейс для перегляду та аналізу криптопортфеля;</a:t>
            </a:r>
          </a:p>
          <a:p>
            <a:pPr marL="457199" indent="-317499" defTabSz="457200">
              <a:spcBef>
                <a:spcPts val="1200"/>
              </a:spcBef>
              <a:buFont typeface="Times Roman"/>
            </a:pPr>
            <a:r>
              <a:t>локально зберерігає данні;</a:t>
            </a:r>
          </a:p>
          <a:p>
            <a:pPr marL="457199" indent="-317499" defTabSz="457200">
              <a:spcBef>
                <a:spcPts val="1200"/>
              </a:spcBef>
              <a:buFont typeface="Times Roman"/>
            </a:pPr>
            <a:r>
              <a:t>адаптований для різних типів пристроїв (iPhone, iPad) та багатомовного інтерфейсу;</a:t>
            </a:r>
          </a:p>
          <a:p>
            <a:pPr marL="457199" indent="-317499" defTabSz="457200">
              <a:spcBef>
                <a:spcPts val="1200"/>
              </a:spcBef>
              <a:buFont typeface="Times Roman"/>
            </a:pPr>
            <a:r>
              <a:t>виступає альтернативою існуючим громіздким або менш зручним рішенням на ринку.</a:t>
            </a:r>
          </a:p>
        </p:txBody>
      </p:sp>
      <p:sp>
        <p:nvSpPr>
          <p:cNvPr id="161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727409" y="129004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Две медузы на розовом фоне" descr="Две медузы на розовом фоне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1118" r="21748"/>
          <a:stretch>
            <a:fillRect/>
          </a:stretch>
        </p:blipFill>
        <p:spPr>
          <a:xfrm>
            <a:off x="11595100" y="-3454400"/>
            <a:ext cx="27138828" cy="30531179"/>
          </a:xfrm>
          <a:prstGeom prst="rect">
            <a:avLst/>
          </a:prstGeom>
        </p:spPr>
      </p:pic>
      <p:sp>
        <p:nvSpPr>
          <p:cNvPr id="164" name="🔍 Аналіз існуючих рішень"/>
          <p:cNvSpPr txBox="1">
            <a:spLocks noGrp="1"/>
          </p:cNvSpPr>
          <p:nvPr>
            <p:ph type="title"/>
          </p:nvPr>
        </p:nvSpPr>
        <p:spPr>
          <a:xfrm>
            <a:off x="871294" y="618647"/>
            <a:ext cx="9652001" cy="1549401"/>
          </a:xfrm>
          <a:prstGeom prst="rect">
            <a:avLst/>
          </a:prstGeom>
        </p:spPr>
        <p:txBody>
          <a:bodyPr/>
          <a:lstStyle>
            <a:lvl1pPr defTabSz="602615">
              <a:defRPr sz="6132" spc="-183"/>
            </a:lvl1pPr>
          </a:lstStyle>
          <a:p>
            <a:r>
              <a:rPr dirty="0" err="1"/>
              <a:t>Аналіз</a:t>
            </a:r>
            <a:r>
              <a:rPr dirty="0"/>
              <a:t> </a:t>
            </a:r>
            <a:r>
              <a:rPr dirty="0" err="1"/>
              <a:t>існуючих</a:t>
            </a:r>
            <a:r>
              <a:rPr dirty="0"/>
              <a:t> </a:t>
            </a:r>
            <a:r>
              <a:rPr dirty="0" err="1"/>
              <a:t>рішень</a:t>
            </a:r>
            <a:endParaRPr dirty="0"/>
          </a:p>
        </p:txBody>
      </p:sp>
      <p:sp>
        <p:nvSpPr>
          <p:cNvPr id="165" name="Перевантажений або застарілий інтерфейс, складний для новачків.…"/>
          <p:cNvSpPr txBox="1">
            <a:spLocks noGrp="1"/>
          </p:cNvSpPr>
          <p:nvPr>
            <p:ph type="body" sz="half" idx="1"/>
          </p:nvPr>
        </p:nvSpPr>
        <p:spPr>
          <a:xfrm>
            <a:off x="1020241" y="4597400"/>
            <a:ext cx="9652001" cy="8432800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Перевантажений або застарілий інтерфейс, складний для новачків.</a:t>
            </a:r>
          </a:p>
          <a:p>
            <a:pPr>
              <a:defRPr sz="4000"/>
            </a:pPr>
            <a:r>
              <a:t>Залежність від інтернету — відсутній офлайн-доступ до портфеля.</a:t>
            </a:r>
          </a:p>
          <a:p>
            <a:pPr>
              <a:defRPr sz="4000"/>
            </a:pPr>
            <a:r>
              <a:t>Безпекові ризики: обов’язкова прив’язка через API до бірж із доступом до акаунту.</a:t>
            </a:r>
          </a:p>
        </p:txBody>
      </p:sp>
      <p:pic>
        <p:nvPicPr>
          <p:cNvPr id="166" name="Изображение" descr="Изображение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280" y="1429696"/>
            <a:ext cx="5002234" cy="10158307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</p:pic>
      <p:pic>
        <p:nvPicPr>
          <p:cNvPr id="167" name="Изображение" descr="Изображение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510473" y="1455463"/>
            <a:ext cx="5002233" cy="10137568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</p:pic>
      <p:sp>
        <p:nvSpPr>
          <p:cNvPr id="168" name="🚧 Виявлені прогалини у конкурентів:"/>
          <p:cNvSpPr txBox="1"/>
          <p:nvPr/>
        </p:nvSpPr>
        <p:spPr>
          <a:xfrm>
            <a:off x="1020241" y="2716232"/>
            <a:ext cx="9652001" cy="155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🚧 Виявлені прогалини у конкурентів:</a:t>
            </a:r>
          </a:p>
        </p:txBody>
      </p:sp>
      <p:sp>
        <p:nvSpPr>
          <p:cNvPr id="169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651209" y="129004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становка задачі та опис систем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Постановка задачі та опис системи</a:t>
            </a:r>
          </a:p>
        </p:txBody>
      </p:sp>
      <p:sp>
        <p:nvSpPr>
          <p:cNvPr id="172" name="✅ Мета: Створити автономний, безпечний та зручний iOS-застосунок для моніторингу криптоактивів з такими можливостями:…"/>
          <p:cNvSpPr txBox="1"/>
          <p:nvPr/>
        </p:nvSpPr>
        <p:spPr>
          <a:xfrm>
            <a:off x="987577" y="4177175"/>
            <a:ext cx="11537234" cy="657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2438400">
              <a:lnSpc>
                <a:spcPct val="150000"/>
              </a:lnSpc>
              <a:spcBef>
                <a:spcPts val="2400"/>
              </a:spcBef>
              <a:defRPr sz="3000"/>
            </a:pPr>
            <a:r>
              <a:rPr b="1"/>
              <a:t>✅ Мета:</a:t>
            </a:r>
            <a:br/>
            <a:r>
              <a:t>Створити автономний, безпечний та зручний iOS-застосунок для моніторингу криптоактивів з такими можливостями:</a:t>
            </a:r>
          </a:p>
          <a:p>
            <a:pPr marL="349250" indent="-34925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000"/>
            </a:pPr>
            <a:r>
              <a:t>локальне зберігання портфеля;</a:t>
            </a:r>
          </a:p>
          <a:p>
            <a:pPr marL="349250" indent="-34925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000"/>
            </a:pPr>
            <a:r>
              <a:t>автоматичне оновлення курсів;</a:t>
            </a:r>
          </a:p>
          <a:p>
            <a:pPr marL="349250" indent="-34925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000"/>
            </a:pPr>
            <a:r>
              <a:t>аналітика та графіки;</a:t>
            </a:r>
          </a:p>
          <a:p>
            <a:pPr marL="349250" indent="-34925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000"/>
            </a:pPr>
            <a:r>
              <a:t>адаптивний інтерфейс;</a:t>
            </a:r>
          </a:p>
          <a:p>
            <a:pPr marL="349250" indent="-34925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3000"/>
            </a:pPr>
            <a:r>
              <a:t>офлайн-режим.</a:t>
            </a:r>
          </a:p>
        </p:txBody>
      </p:sp>
      <p:sp>
        <p:nvSpPr>
          <p:cNvPr id="173" name="📌 Очікувані результати:…"/>
          <p:cNvSpPr txBox="1"/>
          <p:nvPr/>
        </p:nvSpPr>
        <p:spPr>
          <a:xfrm>
            <a:off x="12068960" y="6702424"/>
            <a:ext cx="11232008" cy="452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 b="1"/>
            </a:pPr>
            <a:r>
              <a:t>📌 Очікувані результати:</a:t>
            </a:r>
          </a:p>
          <a:p>
            <a:pPr marL="279400" indent="-279400" algn="l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 sz="3000"/>
            </a:pPr>
            <a:r>
              <a:t>Простий і швидкий додаток для ведення криптопортфеля.</a:t>
            </a:r>
          </a:p>
          <a:p>
            <a:pPr marL="279400" indent="-279400" algn="l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 sz="3000"/>
            </a:pPr>
            <a:r>
              <a:t>Повна автономність: працює без інтернету.</a:t>
            </a:r>
          </a:p>
          <a:p>
            <a:pPr marL="279400" indent="-279400" algn="l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 sz="3000"/>
            </a:pPr>
            <a:r>
              <a:t>Висока безпека — без зберігання чутливих даних.</a:t>
            </a:r>
          </a:p>
          <a:p>
            <a:pPr marL="279400" indent="-279400" algn="l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 sz="3000"/>
            </a:pPr>
            <a:r>
              <a:t>Мінімалістичний, адаптивний UI згідно з Apple-гайдлайнами.</a:t>
            </a:r>
          </a:p>
          <a:p>
            <a:pPr marL="279400" indent="-279400" algn="l">
              <a:lnSpc>
                <a:spcPct val="150000"/>
              </a:lnSpc>
              <a:buClr>
                <a:srgbClr val="000000"/>
              </a:buClr>
              <a:buSzPct val="100000"/>
              <a:buChar char="•"/>
              <a:defRPr sz="3000"/>
            </a:pPr>
            <a:r>
              <a:t>Можливість подальшого масштабування функціоналу.</a:t>
            </a:r>
          </a:p>
        </p:txBody>
      </p:sp>
      <p:sp>
        <p:nvSpPr>
          <p:cNvPr id="174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49609" y="128496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Вибір технологій розробки"/>
          <p:cNvSpPr txBox="1">
            <a:spLocks noGrp="1"/>
          </p:cNvSpPr>
          <p:nvPr>
            <p:ph type="title"/>
          </p:nvPr>
        </p:nvSpPr>
        <p:spPr>
          <a:xfrm>
            <a:off x="2133600" y="863600"/>
            <a:ext cx="9652000" cy="1549400"/>
          </a:xfrm>
          <a:prstGeom prst="rect">
            <a:avLst/>
          </a:prstGeom>
        </p:spPr>
        <p:txBody>
          <a:bodyPr/>
          <a:lstStyle>
            <a:lvl1pPr defTabSz="577850">
              <a:defRPr sz="5880" spc="-176"/>
            </a:lvl1pPr>
          </a:lstStyle>
          <a:p>
            <a:r>
              <a:t>Вибір технологій розробки </a:t>
            </a:r>
          </a:p>
        </p:txBody>
      </p:sp>
      <p:sp>
        <p:nvSpPr>
          <p:cNvPr id="177" name="💻 Мова програмування: Swift…"/>
          <p:cNvSpPr txBox="1">
            <a:spLocks noGrp="1"/>
          </p:cNvSpPr>
          <p:nvPr>
            <p:ph type="body" sz="half" idx="1"/>
          </p:nvPr>
        </p:nvSpPr>
        <p:spPr>
          <a:xfrm>
            <a:off x="2133600" y="3759200"/>
            <a:ext cx="9652000" cy="8432800"/>
          </a:xfrm>
          <a:prstGeom prst="rect">
            <a:avLst/>
          </a:prstGeom>
        </p:spPr>
        <p:txBody>
          <a:bodyPr/>
          <a:lstStyle/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r>
              <a:t>💻 Мова програмування: Swift</a:t>
            </a:r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endParaRPr/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r>
              <a:t>🧩 Фреймворк: SwiftUI</a:t>
            </a:r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endParaRPr/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r>
              <a:t>🏗 Середа розробки: Xcode</a:t>
            </a:r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endParaRPr/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r>
              <a:t>🗂 Зберігання даних: Core Data</a:t>
            </a:r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endParaRPr/>
          </a:p>
          <a:p>
            <a:pPr marL="463804" indent="-463804" defTabSz="2023872">
              <a:spcBef>
                <a:spcPts val="1900"/>
              </a:spcBef>
              <a:defRPr sz="3984">
                <a:latin typeface="+mn-lt"/>
                <a:ea typeface="+mn-ea"/>
                <a:cs typeface="+mn-cs"/>
                <a:sym typeface="Avenir Next Demi Bold"/>
              </a:defRPr>
            </a:pPr>
            <a:r>
              <a:t>🔗 API: CoinGecko API</a:t>
            </a:r>
          </a:p>
        </p:txBody>
      </p:sp>
      <p:pic>
        <p:nvPicPr>
          <p:cNvPr id="178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0526" y="2124670"/>
            <a:ext cx="3920530" cy="3920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533" y="-181856"/>
            <a:ext cx="8993468" cy="5575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T1GGg0qCUn0f.png" descr="T1GGg0qCUn0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102" y="3009503"/>
            <a:ext cx="11702157" cy="6060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600" y="5511800"/>
            <a:ext cx="3810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1193" y="10265501"/>
            <a:ext cx="8846739" cy="193239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49609" y="128750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Архітектура створенного програмного забезпечення"/>
          <p:cNvSpPr txBox="1">
            <a:spLocks noGrp="1"/>
          </p:cNvSpPr>
          <p:nvPr>
            <p:ph type="title"/>
          </p:nvPr>
        </p:nvSpPr>
        <p:spPr>
          <a:xfrm>
            <a:off x="122237" y="-382092"/>
            <a:ext cx="25068511" cy="3200203"/>
          </a:xfrm>
          <a:prstGeom prst="rect">
            <a:avLst/>
          </a:prstGeom>
        </p:spPr>
        <p:txBody>
          <a:bodyPr/>
          <a:lstStyle/>
          <a:p>
            <a:r>
              <a:t>Архітектура створенного програмного забезпечення</a:t>
            </a:r>
          </a:p>
        </p:txBody>
      </p:sp>
      <p:pic>
        <p:nvPicPr>
          <p:cNvPr id="18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430" y="3614028"/>
            <a:ext cx="12634046" cy="793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Model – містить структури даних, роботу з API та локальне збереження через Core Data.…"/>
          <p:cNvSpPr txBox="1"/>
          <p:nvPr/>
        </p:nvSpPr>
        <p:spPr>
          <a:xfrm>
            <a:off x="934872" y="3796932"/>
            <a:ext cx="7989822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9400" indent="-279400" algn="l">
              <a:buClr>
                <a:srgbClr val="000000"/>
              </a:buClr>
              <a:buSzPct val="100000"/>
              <a:buChar char="•"/>
              <a:defRPr sz="3600"/>
            </a:pPr>
            <a:r>
              <a:t>Model – містить структури даних, роботу з API та локальне збереження через Core Data.</a:t>
            </a: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3600"/>
            </a:pPr>
            <a:r>
              <a:t>ViewModel – обробляє бізнес-логіку, отримує та готує дані з Model для відображення, використовує Combine для оновлень.</a:t>
            </a: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3600"/>
            </a:pPr>
            <a:r>
              <a:t>View – інтерфейс користувача, створений у SwiftUI, підписаний на зміни у ViewModel для автоматичного оновлення.</a:t>
            </a:r>
          </a:p>
        </p:txBody>
      </p:sp>
      <p:sp>
        <p:nvSpPr>
          <p:cNvPr id="188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49609" y="129258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Опис програмного забезпечення, що було використано у дослідженні"/>
          <p:cNvSpPr txBox="1">
            <a:spLocks noGrp="1"/>
          </p:cNvSpPr>
          <p:nvPr>
            <p:ph type="title"/>
          </p:nvPr>
        </p:nvSpPr>
        <p:spPr>
          <a:xfrm>
            <a:off x="3600946" y="-458292"/>
            <a:ext cx="17182108" cy="3200203"/>
          </a:xfrm>
          <a:prstGeom prst="rect">
            <a:avLst/>
          </a:prstGeom>
        </p:spPr>
        <p:txBody>
          <a:bodyPr/>
          <a:lstStyle>
            <a:lvl1pPr defTabSz="784225">
              <a:defRPr sz="7979" spc="-239"/>
            </a:lvl1pPr>
          </a:lstStyle>
          <a:p>
            <a:r>
              <a:t>Опис програмного забезпечення, що було використано у дослідженні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136" y="3404885"/>
            <a:ext cx="2829574" cy="282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macOS - як єдина підтримувана платформа для розробки iOS додатків"/>
          <p:cNvSpPr txBox="1"/>
          <p:nvPr/>
        </p:nvSpPr>
        <p:spPr>
          <a:xfrm>
            <a:off x="1188909" y="3715571"/>
            <a:ext cx="12458846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/>
            </a:pPr>
            <a:r>
              <a:rPr b="1" i="1"/>
              <a:t>macOS</a:t>
            </a:r>
            <a:r>
              <a:t> - як єдина підтримувана платформа для розробки iOS додатків</a:t>
            </a:r>
          </a:p>
        </p:txBody>
      </p:sp>
      <p:pic>
        <p:nvPicPr>
          <p:cNvPr id="193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029" y="3157200"/>
            <a:ext cx="6208026" cy="465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93" y="8228508"/>
            <a:ext cx="3920531" cy="3920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6858" y="7745234"/>
            <a:ext cx="8993468" cy="557595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wiftUI — сучасний фреймворк, який дозволяє швидко створювати адаптивні, візуально привабливі інтерфейси, дотримуючись рекомендацій Apple Human Interface Guidelines."/>
          <p:cNvSpPr txBox="1"/>
          <p:nvPr/>
        </p:nvSpPr>
        <p:spPr>
          <a:xfrm>
            <a:off x="1188909" y="6983639"/>
            <a:ext cx="12458846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/>
            </a:pPr>
            <a:r>
              <a:rPr b="1" i="1"/>
              <a:t>SwiftUI</a:t>
            </a:r>
            <a:r>
              <a:t> — сучасний фреймворк, який дозволяє швидко створювати адаптивні, візуально привабливі інтерфейси, дотримуючись рекомендацій Apple Human Interface Guidelines.</a:t>
            </a:r>
          </a:p>
        </p:txBody>
      </p:sp>
      <p:sp>
        <p:nvSpPr>
          <p:cNvPr id="19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49609" y="129258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Дизайн систем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Дизайн системи</a:t>
            </a:r>
          </a:p>
        </p:txBody>
      </p:sp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95" y="2399437"/>
            <a:ext cx="18550395" cy="1064183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49609" y="129258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Приклад реалізації відображення графік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Приклад реалізації відображення графіку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867150"/>
            <a:ext cx="14425309" cy="750832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5" name="Изображение" descr="Изображение"/>
          <p:cNvPicPr>
            <a:picLocks noChangeAspect="1"/>
          </p:cNvPicPr>
          <p:nvPr/>
        </p:nvPicPr>
        <p:blipFill>
          <a:blip r:embed="rId3"/>
          <a:srcRect t="9663"/>
          <a:stretch>
            <a:fillRect/>
          </a:stretch>
        </p:blipFill>
        <p:spPr>
          <a:xfrm>
            <a:off x="16696794" y="2393147"/>
            <a:ext cx="6589956" cy="1125511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23575009" y="12951206"/>
            <a:ext cx="335281" cy="6223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Macintosh PowerPoint</Application>
  <PresentationFormat>Произвольный</PresentationFormat>
  <Paragraphs>90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Avenir Next Demi Bold</vt:lpstr>
      <vt:lpstr>Avenir Next Medium</vt:lpstr>
      <vt:lpstr>Avenir Next Regular</vt:lpstr>
      <vt:lpstr>Helvetica Neue</vt:lpstr>
      <vt:lpstr>Times Roman</vt:lpstr>
      <vt:lpstr>31_ColorGradientLight</vt:lpstr>
      <vt:lpstr>Програмна система для моніторингу та управління криптовалютними активами на iOS-пристроях</vt:lpstr>
      <vt:lpstr>🎯 Мета роботи</vt:lpstr>
      <vt:lpstr>Аналіз існуючих рішень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 відображення графіку</vt:lpstr>
      <vt:lpstr>Приклад реалізації зміни проценту за добу</vt:lpstr>
      <vt:lpstr>Інтерфейс користувача </vt:lpstr>
      <vt:lpstr>Тестування</vt:lpstr>
      <vt:lpstr>Підсумки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Бондар Микита</cp:lastModifiedBy>
  <cp:revision>1</cp:revision>
  <dcterms:modified xsi:type="dcterms:W3CDTF">2025-06-21T11:37:33Z</dcterms:modified>
</cp:coreProperties>
</file>